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14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9168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70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437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9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89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3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1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18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0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7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8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8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2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3383" y="2707331"/>
            <a:ext cx="9861038" cy="199079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Adolygiadau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Arferion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Oedolion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Prif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Themâu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Sesiwn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Briffio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munud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01"/>
          <a:stretch/>
        </p:blipFill>
        <p:spPr bwMode="auto">
          <a:xfrm>
            <a:off x="914400" y="0"/>
            <a:ext cx="4099034" cy="24986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16" y="5056632"/>
            <a:ext cx="755904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890" y="624110"/>
            <a:ext cx="8911687" cy="575516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PRIF THEMÂU O’R AAO HYD YN HYN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176" y="1222092"/>
            <a:ext cx="6590147" cy="4243287"/>
          </a:xfrm>
        </p:spPr>
        <p:txBody>
          <a:bodyPr>
            <a:noAutofit/>
          </a:bodyPr>
          <a:lstStyle/>
          <a:p>
            <a:r>
              <a:rPr lang="en-GB" sz="2000" dirty="0" err="1" smtClean="0"/>
              <a:t>Protocolau</a:t>
            </a:r>
            <a:r>
              <a:rPr lang="en-GB" sz="2000" dirty="0" smtClean="0"/>
              <a:t>/ </a:t>
            </a:r>
            <a:r>
              <a:rPr lang="en-GB" sz="2000" dirty="0" err="1" smtClean="0"/>
              <a:t>Polisïau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Ailasesu</a:t>
            </a:r>
            <a:r>
              <a:rPr lang="en-GB" sz="2000" dirty="0" smtClean="0"/>
              <a:t> </a:t>
            </a:r>
            <a:r>
              <a:rPr lang="en-GB" sz="2000" dirty="0" err="1" smtClean="0"/>
              <a:t>Anghenion</a:t>
            </a:r>
            <a:r>
              <a:rPr lang="en-GB" sz="2000" dirty="0" smtClean="0"/>
              <a:t> </a:t>
            </a:r>
            <a:r>
              <a:rPr lang="en-GB" sz="2000" dirty="0" err="1" smtClean="0"/>
              <a:t>Gofal</a:t>
            </a:r>
            <a:endParaRPr lang="en-GB" sz="2000" dirty="0" smtClean="0"/>
          </a:p>
          <a:p>
            <a:r>
              <a:rPr lang="en-GB" sz="2000" dirty="0" smtClean="0"/>
              <a:t>Hunan </a:t>
            </a:r>
            <a:r>
              <a:rPr lang="en-GB" sz="2000" dirty="0" err="1" smtClean="0"/>
              <a:t>Esgeulustod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Pryderon</a:t>
            </a:r>
            <a:r>
              <a:rPr lang="en-GB" sz="2000" dirty="0" smtClean="0"/>
              <a:t> </a:t>
            </a:r>
            <a:r>
              <a:rPr lang="en-GB" sz="2000" dirty="0" err="1" smtClean="0"/>
              <a:t>Cynyddol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Camdriniaeth</a:t>
            </a:r>
            <a:r>
              <a:rPr lang="en-GB" sz="2000" dirty="0" smtClean="0"/>
              <a:t> </a:t>
            </a:r>
            <a:r>
              <a:rPr lang="en-GB" sz="2000" dirty="0" err="1" smtClean="0"/>
              <a:t>Domestig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r>
              <a:rPr lang="en-GB" sz="2000" dirty="0" err="1" smtClean="0"/>
              <a:t>Cyd-Brotocolau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9322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27" y="624110"/>
            <a:ext cx="8911687" cy="642628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PRIF THEMÂU O’R AAO HYD YN HYN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134" y="1266738"/>
            <a:ext cx="5966190" cy="4471910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Rhannu</a:t>
            </a:r>
            <a:r>
              <a:rPr lang="en-GB" sz="2000" dirty="0" smtClean="0"/>
              <a:t> Gwybodaeth </a:t>
            </a:r>
          </a:p>
          <a:p>
            <a:r>
              <a:rPr lang="en-GB" sz="2000" dirty="0" smtClean="0"/>
              <a:t>Mae </a:t>
            </a:r>
            <a:r>
              <a:rPr lang="en-GB" sz="2000" dirty="0" err="1" smtClean="0"/>
              <a:t>rhannu</a:t>
            </a:r>
            <a:r>
              <a:rPr lang="en-GB" sz="2000" dirty="0" smtClean="0"/>
              <a:t> </a:t>
            </a:r>
            <a:r>
              <a:rPr lang="en-GB" sz="2000" dirty="0" err="1" smtClean="0"/>
              <a:t>gwybodaeth</a:t>
            </a:r>
            <a:r>
              <a:rPr lang="en-GB" sz="2000" dirty="0" smtClean="0"/>
              <a:t> </a:t>
            </a:r>
            <a:r>
              <a:rPr lang="en-GB" sz="2000" dirty="0" err="1" smtClean="0"/>
              <a:t>rhwng</a:t>
            </a:r>
            <a:r>
              <a:rPr lang="en-GB" sz="2000" dirty="0" smtClean="0"/>
              <a:t> </a:t>
            </a:r>
            <a:r>
              <a:rPr lang="en-GB" sz="2000" dirty="0" err="1" smtClean="0"/>
              <a:t>asiantaethau</a:t>
            </a:r>
            <a:r>
              <a:rPr lang="en-GB" sz="2000" dirty="0" smtClean="0"/>
              <a:t> dal </a:t>
            </a:r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 smtClean="0"/>
              <a:t>cael</a:t>
            </a:r>
            <a:r>
              <a:rPr lang="en-GB" sz="2000" dirty="0" smtClean="0"/>
              <a:t> </a:t>
            </a:r>
            <a:r>
              <a:rPr lang="en-GB" sz="2000" dirty="0" err="1" smtClean="0"/>
              <a:t>ei</a:t>
            </a:r>
            <a:r>
              <a:rPr lang="en-GB" sz="2000" dirty="0" smtClean="0"/>
              <a:t> </a:t>
            </a:r>
            <a:r>
              <a:rPr lang="en-GB" sz="2000" dirty="0" err="1" smtClean="0"/>
              <a:t>nodi</a:t>
            </a:r>
            <a:r>
              <a:rPr lang="en-GB" sz="2000" dirty="0" smtClean="0"/>
              <a:t> </a:t>
            </a:r>
            <a:r>
              <a:rPr lang="en-GB" sz="2000" dirty="0" err="1" smtClean="0"/>
              <a:t>fel</a:t>
            </a:r>
            <a:r>
              <a:rPr lang="en-GB" sz="2000" dirty="0" smtClean="0"/>
              <a:t> </a:t>
            </a:r>
            <a:r>
              <a:rPr lang="en-GB" sz="2000" dirty="0" err="1" smtClean="0"/>
              <a:t>bwlch</a:t>
            </a:r>
            <a:r>
              <a:rPr lang="en-GB" sz="2000" dirty="0" smtClean="0"/>
              <a:t> o ran </a:t>
            </a:r>
            <a:r>
              <a:rPr lang="en-GB" sz="2000" dirty="0" err="1" smtClean="0"/>
              <a:t>arfer</a:t>
            </a:r>
            <a:endParaRPr lang="en-GB" sz="2000" dirty="0" smtClean="0"/>
          </a:p>
          <a:p>
            <a:r>
              <a:rPr lang="en-GB" sz="2000" dirty="0" err="1" smtClean="0"/>
              <a:t>Perthynas</a:t>
            </a:r>
            <a:r>
              <a:rPr lang="en-GB" sz="2000" dirty="0" smtClean="0"/>
              <a:t> </a:t>
            </a:r>
            <a:r>
              <a:rPr lang="en-GB" sz="2000" dirty="0" err="1" smtClean="0"/>
              <a:t>rhwng</a:t>
            </a:r>
            <a:r>
              <a:rPr lang="en-GB" sz="2000" dirty="0" smtClean="0"/>
              <a:t> </a:t>
            </a:r>
            <a:r>
              <a:rPr lang="en-GB" sz="2000" dirty="0" err="1" smtClean="0"/>
              <a:t>comisiynwyr</a:t>
            </a:r>
            <a:r>
              <a:rPr lang="en-GB" sz="2000" dirty="0" smtClean="0"/>
              <a:t> o </a:t>
            </a:r>
            <a:r>
              <a:rPr lang="en-GB" sz="2000" dirty="0" err="1" smtClean="0"/>
              <a:t>asiantaethau</a:t>
            </a:r>
            <a:r>
              <a:rPr lang="en-GB" sz="2000" dirty="0" smtClean="0"/>
              <a:t> partner ac </a:t>
            </a:r>
            <a:r>
              <a:rPr lang="en-GB" sz="2000" dirty="0" err="1" smtClean="0"/>
              <a:t>awdurdodau</a:t>
            </a:r>
            <a:r>
              <a:rPr lang="en-GB" sz="2000" dirty="0" smtClean="0"/>
              <a:t> </a:t>
            </a:r>
            <a:r>
              <a:rPr lang="en-GB" sz="2000" dirty="0" err="1" smtClean="0"/>
              <a:t>eraill</a:t>
            </a:r>
            <a:r>
              <a:rPr lang="en-GB" sz="2000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0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769" y="624109"/>
            <a:ext cx="9646037" cy="776851"/>
          </a:xfrm>
        </p:spPr>
        <p:txBody>
          <a:bodyPr>
            <a:normAutofit fontScale="90000"/>
          </a:bodyPr>
          <a:lstStyle/>
          <a:p>
            <a:r>
              <a:rPr lang="en-GB" dirty="0"/>
              <a:t>PRIF THEMÂU O’R AAO HYD YN HYN</a:t>
            </a:r>
            <a:r>
              <a:rPr lang="nn-NO" dirty="0" smtClean="0"/>
              <a:t>    </a:t>
            </a:r>
            <a:r>
              <a:rPr lang="nn-NO" dirty="0"/>
              <a:t/>
            </a:r>
            <a:br>
              <a:rPr lang="nn-NO" dirty="0"/>
            </a:br>
            <a:endParaRPr lang="nn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768" y="1393534"/>
            <a:ext cx="6361556" cy="3872149"/>
          </a:xfrm>
        </p:spPr>
        <p:txBody>
          <a:bodyPr>
            <a:noAutofit/>
          </a:bodyPr>
          <a:lstStyle/>
          <a:p>
            <a:r>
              <a:rPr lang="en-GB" sz="2000" dirty="0" err="1" smtClean="0"/>
              <a:t>Ansawdd</a:t>
            </a:r>
            <a:r>
              <a:rPr lang="en-GB" sz="2000" dirty="0" smtClean="0"/>
              <a:t> </a:t>
            </a:r>
            <a:r>
              <a:rPr lang="en-GB" sz="2000" dirty="0" err="1" smtClean="0"/>
              <a:t>gofal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Adolygu</a:t>
            </a:r>
            <a:r>
              <a:rPr lang="en-GB" sz="2000" dirty="0" smtClean="0"/>
              <a:t> </a:t>
            </a:r>
            <a:r>
              <a:rPr lang="en-GB" sz="2000" dirty="0" err="1" smtClean="0"/>
              <a:t>ansawdd</a:t>
            </a:r>
            <a:r>
              <a:rPr lang="en-GB" sz="2000" dirty="0" smtClean="0"/>
              <a:t> </a:t>
            </a:r>
            <a:r>
              <a:rPr lang="en-GB" sz="2000" dirty="0" err="1" smtClean="0"/>
              <a:t>gofal</a:t>
            </a:r>
            <a:r>
              <a:rPr lang="en-GB" sz="2000" dirty="0" smtClean="0"/>
              <a:t> </a:t>
            </a:r>
            <a:r>
              <a:rPr lang="en-GB" sz="2000" dirty="0" err="1" smtClean="0"/>
              <a:t>mewn</a:t>
            </a:r>
            <a:r>
              <a:rPr lang="en-GB" sz="2000" dirty="0" smtClean="0"/>
              <a:t> </a:t>
            </a:r>
            <a:r>
              <a:rPr lang="en-GB" sz="2000" dirty="0" err="1" smtClean="0"/>
              <a:t>lleoliadau</a:t>
            </a:r>
            <a:r>
              <a:rPr lang="en-GB" sz="2000" dirty="0" smtClean="0"/>
              <a:t> </a:t>
            </a:r>
            <a:r>
              <a:rPr lang="en-GB" sz="2000" dirty="0" err="1" smtClean="0"/>
              <a:t>Gofal</a:t>
            </a:r>
            <a:r>
              <a:rPr lang="en-GB" sz="2000" dirty="0" smtClean="0"/>
              <a:t> </a:t>
            </a:r>
            <a:r>
              <a:rPr lang="en-GB" sz="2000" dirty="0" err="1" smtClean="0"/>
              <a:t>Preswyl</a:t>
            </a:r>
            <a:r>
              <a:rPr lang="en-GB" sz="2000" dirty="0" smtClean="0"/>
              <a:t> / </a:t>
            </a:r>
            <a:r>
              <a:rPr lang="en-GB" sz="2000" dirty="0" err="1" smtClean="0"/>
              <a:t>Ysbyty</a:t>
            </a:r>
            <a:r>
              <a:rPr lang="en-GB" sz="2000" dirty="0" smtClean="0"/>
              <a:t> / </a:t>
            </a:r>
            <a:r>
              <a:rPr lang="en-GB" sz="2000" dirty="0" err="1" smtClean="0"/>
              <a:t>Cymunedol</a:t>
            </a:r>
            <a:r>
              <a:rPr lang="en-GB" sz="2000" dirty="0" smtClean="0"/>
              <a:t> – </a:t>
            </a:r>
            <a:r>
              <a:rPr lang="en-GB" sz="2000" dirty="0" err="1" smtClean="0"/>
              <a:t>caderndid</a:t>
            </a:r>
            <a:r>
              <a:rPr lang="en-GB" sz="2000" dirty="0" smtClean="0"/>
              <a:t> y broses</a:t>
            </a:r>
          </a:p>
          <a:p>
            <a:r>
              <a:rPr lang="en-GB" sz="2000" dirty="0" err="1" smtClean="0"/>
              <a:t>Anghenion</a:t>
            </a:r>
            <a:r>
              <a:rPr lang="en-GB" sz="2000" dirty="0" smtClean="0"/>
              <a:t> </a:t>
            </a:r>
            <a:r>
              <a:rPr lang="en-GB" sz="2000" dirty="0" err="1" smtClean="0"/>
              <a:t>Dysgu’r</a:t>
            </a:r>
            <a:r>
              <a:rPr lang="en-GB" sz="2000" dirty="0" smtClean="0"/>
              <a:t> </a:t>
            </a:r>
            <a:r>
              <a:rPr lang="en-GB" sz="2000" dirty="0" err="1" smtClean="0"/>
              <a:t>Gweithlu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Hyfywdra</a:t>
            </a:r>
            <a:r>
              <a:rPr lang="en-GB" sz="2000" dirty="0" smtClean="0"/>
              <a:t> </a:t>
            </a:r>
            <a:r>
              <a:rPr lang="en-GB" sz="2000" dirty="0" err="1" smtClean="0"/>
              <a:t>Meinwe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94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22" y="401656"/>
            <a:ext cx="9376266" cy="709740"/>
          </a:xfrm>
        </p:spPr>
        <p:txBody>
          <a:bodyPr>
            <a:normAutofit/>
          </a:bodyPr>
          <a:lstStyle/>
          <a:p>
            <a:r>
              <a:rPr lang="en-GB" sz="3200" dirty="0"/>
              <a:t>PRIF THEMÂU O’R AAO HYD YN HYN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821" y="1111397"/>
            <a:ext cx="6605751" cy="3103251"/>
          </a:xfrm>
        </p:spPr>
        <p:txBody>
          <a:bodyPr>
            <a:noAutofit/>
          </a:bodyPr>
          <a:lstStyle/>
          <a:p>
            <a:r>
              <a:rPr lang="en-GB" sz="2000" dirty="0" smtClean="0"/>
              <a:t>Hunan </a:t>
            </a:r>
            <a:r>
              <a:rPr lang="en-GB" sz="2000" dirty="0" err="1" smtClean="0"/>
              <a:t>Esgeulstod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Ymgysylltu</a:t>
            </a:r>
            <a:r>
              <a:rPr lang="en-GB" sz="2000" dirty="0" smtClean="0"/>
              <a:t> </a:t>
            </a:r>
            <a:r>
              <a:rPr lang="en-GB" sz="2000" dirty="0" err="1" smtClean="0"/>
              <a:t>â’r</a:t>
            </a:r>
            <a:r>
              <a:rPr lang="en-GB" sz="2000" dirty="0" smtClean="0"/>
              <a:t> </a:t>
            </a:r>
            <a:r>
              <a:rPr lang="en-GB" sz="2000" dirty="0" err="1" smtClean="0"/>
              <a:t>unigolyn</a:t>
            </a:r>
            <a:r>
              <a:rPr lang="en-GB" sz="2000" dirty="0" smtClean="0"/>
              <a:t>  </a:t>
            </a:r>
          </a:p>
          <a:p>
            <a:r>
              <a:rPr lang="en-GB" sz="2000" dirty="0" err="1" smtClean="0"/>
              <a:t>Gweithio</a:t>
            </a:r>
            <a:r>
              <a:rPr lang="en-GB" sz="2000" dirty="0" smtClean="0"/>
              <a:t> ag </a:t>
            </a:r>
            <a:r>
              <a:rPr lang="en-GB" sz="2000" dirty="0" err="1" smtClean="0"/>
              <a:t>asiantaethau</a:t>
            </a:r>
            <a:r>
              <a:rPr lang="en-GB" sz="2000" dirty="0" smtClean="0"/>
              <a:t> partner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593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020" y="582069"/>
            <a:ext cx="9659033" cy="6426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BWRDD RHANBARTHOL DIOGELU OEDOLION </a:t>
            </a:r>
            <a:r>
              <a:rPr lang="en-GB" dirty="0"/>
              <a:t>				</a:t>
            </a:r>
            <a:r>
              <a:rPr lang="en-GB" dirty="0" smtClean="0"/>
              <a:t>	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8020" y="1224698"/>
            <a:ext cx="6215856" cy="3988434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Cynlluniau</a:t>
            </a:r>
            <a:r>
              <a:rPr lang="en-GB" sz="2000" dirty="0" smtClean="0"/>
              <a:t> </a:t>
            </a:r>
            <a:r>
              <a:rPr lang="en-GB" sz="2000" dirty="0" err="1" smtClean="0"/>
              <a:t>Sicrwydd</a:t>
            </a:r>
            <a:r>
              <a:rPr lang="en-GB" sz="2000" dirty="0" smtClean="0"/>
              <a:t> </a:t>
            </a:r>
            <a:r>
              <a:rPr lang="en-GB" sz="2000" dirty="0" err="1" smtClean="0"/>
              <a:t>Ansawdd</a:t>
            </a:r>
            <a:r>
              <a:rPr lang="en-GB" sz="2000" dirty="0" smtClean="0"/>
              <a:t> </a:t>
            </a:r>
          </a:p>
          <a:p>
            <a:r>
              <a:rPr lang="en-GB" sz="2000" dirty="0" err="1" smtClean="0"/>
              <a:t>Perchnogaeth</a:t>
            </a:r>
            <a:r>
              <a:rPr lang="en-GB" sz="2000" dirty="0" smtClean="0"/>
              <a:t> </a:t>
            </a:r>
            <a:r>
              <a:rPr lang="en-GB" sz="2000" dirty="0" err="1" smtClean="0"/>
              <a:t>Gweithredoedd</a:t>
            </a:r>
            <a:r>
              <a:rPr lang="en-GB" sz="2000" dirty="0" smtClean="0"/>
              <a:t> (</a:t>
            </a:r>
            <a:r>
              <a:rPr lang="en-GB" sz="2000" dirty="0" err="1" smtClean="0"/>
              <a:t>Lefel</a:t>
            </a:r>
            <a:r>
              <a:rPr lang="en-GB" sz="2000" dirty="0" smtClean="0"/>
              <a:t> </a:t>
            </a:r>
            <a:r>
              <a:rPr lang="en-GB" sz="2000" dirty="0" err="1" smtClean="0"/>
              <a:t>Uwch</a:t>
            </a:r>
            <a:r>
              <a:rPr lang="en-GB" sz="2000" dirty="0" smtClean="0"/>
              <a:t> </a:t>
            </a:r>
            <a:r>
              <a:rPr lang="en-GB" sz="2000" dirty="0" err="1" smtClean="0"/>
              <a:t>Reolwyr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Y Broses </a:t>
            </a:r>
            <a:r>
              <a:rPr lang="en-GB" sz="2000" dirty="0" err="1" smtClean="0"/>
              <a:t>Pryderon</a:t>
            </a:r>
            <a:r>
              <a:rPr lang="en-GB" sz="2000" dirty="0" smtClean="0"/>
              <a:t> </a:t>
            </a:r>
            <a:r>
              <a:rPr lang="en-GB" sz="2000" dirty="0" err="1" smtClean="0"/>
              <a:t>Cynyddol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54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942" y="571558"/>
            <a:ext cx="9315084" cy="7684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6</a:t>
            </a:r>
            <a:r>
              <a:rPr lang="en-GB" dirty="0"/>
              <a:t>. </a:t>
            </a:r>
            <a:r>
              <a:rPr lang="en-GB" dirty="0" smtClean="0"/>
              <a:t>SUT I YMATEB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942" y="1340021"/>
            <a:ext cx="5672210" cy="4135870"/>
          </a:xfrm>
        </p:spPr>
        <p:txBody>
          <a:bodyPr>
            <a:noAutofit/>
          </a:bodyPr>
          <a:lstStyle/>
          <a:p>
            <a:r>
              <a:rPr lang="en-GB" sz="2400" b="1" dirty="0" err="1" smtClean="0"/>
              <a:t>Edrychwch</a:t>
            </a:r>
            <a:r>
              <a:rPr lang="en-GB" sz="2400" b="1" dirty="0" smtClean="0"/>
              <a:t> am: </a:t>
            </a:r>
            <a:endParaRPr lang="en-GB" sz="2400" dirty="0"/>
          </a:p>
          <a:p>
            <a:r>
              <a:rPr lang="en-GB" sz="2400" dirty="0" err="1" smtClean="0"/>
              <a:t>Anallu</a:t>
            </a:r>
            <a:r>
              <a:rPr lang="en-GB" sz="2400" dirty="0" smtClean="0"/>
              <a:t> </a:t>
            </a:r>
            <a:r>
              <a:rPr lang="en-GB" sz="2400" dirty="0" err="1" smtClean="0"/>
              <a:t>diesboniad</a:t>
            </a:r>
            <a:r>
              <a:rPr lang="en-GB" sz="2400" dirty="0" smtClean="0"/>
              <a:t> i </a:t>
            </a:r>
            <a:r>
              <a:rPr lang="en-GB" sz="2400" dirty="0" err="1" smtClean="0"/>
              <a:t>dalu</a:t>
            </a:r>
            <a:r>
              <a:rPr lang="en-GB" sz="2400" dirty="0" smtClean="0"/>
              <a:t> am </a:t>
            </a:r>
            <a:r>
              <a:rPr lang="en-GB" sz="2400" dirty="0" err="1" smtClean="0"/>
              <a:t>fwyd</a:t>
            </a:r>
            <a:r>
              <a:rPr lang="en-GB" sz="2400" dirty="0" smtClean="0"/>
              <a:t> ac </a:t>
            </a:r>
            <a:r>
              <a:rPr lang="en-GB" sz="2400" dirty="0" err="1" smtClean="0"/>
              <a:t>ati</a:t>
            </a:r>
            <a:r>
              <a:rPr lang="en-GB" sz="2400" dirty="0" smtClean="0"/>
              <a:t> </a:t>
            </a:r>
            <a:r>
              <a:rPr lang="en-GB" sz="2400" dirty="0" err="1" smtClean="0"/>
              <a:t>neu</a:t>
            </a:r>
            <a:r>
              <a:rPr lang="en-GB" sz="2400" dirty="0" smtClean="0"/>
              <a:t> </a:t>
            </a:r>
            <a:r>
              <a:rPr lang="en-GB" sz="2400" dirty="0" err="1" smtClean="0"/>
              <a:t>filiau</a:t>
            </a:r>
            <a:r>
              <a:rPr lang="en-GB" sz="2400" dirty="0" smtClean="0"/>
              <a:t> </a:t>
            </a:r>
          </a:p>
          <a:p>
            <a:r>
              <a:rPr lang="en-GB" sz="2400" dirty="0" err="1" smtClean="0"/>
              <a:t>Eiddo</a:t>
            </a:r>
            <a:r>
              <a:rPr lang="en-GB" sz="2400" dirty="0" smtClean="0"/>
              <a:t> </a:t>
            </a:r>
            <a:r>
              <a:rPr lang="en-GB" sz="2400" dirty="0" err="1" smtClean="0"/>
              <a:t>personol</a:t>
            </a:r>
            <a:r>
              <a:rPr lang="en-GB" sz="2400" dirty="0" smtClean="0"/>
              <a:t> </a:t>
            </a:r>
            <a:r>
              <a:rPr lang="en-GB" sz="2400" dirty="0" err="1" smtClean="0"/>
              <a:t>sy’n</a:t>
            </a:r>
            <a:r>
              <a:rPr lang="en-GB" sz="2400" dirty="0" smtClean="0"/>
              <a:t> </a:t>
            </a:r>
            <a:r>
              <a:rPr lang="en-GB" sz="2400" dirty="0" err="1" smtClean="0"/>
              <a:t>mynd</a:t>
            </a:r>
            <a:r>
              <a:rPr lang="en-GB" sz="2400" dirty="0" smtClean="0"/>
              <a:t> </a:t>
            </a:r>
            <a:r>
              <a:rPr lang="en-GB" sz="2400" dirty="0" err="1" smtClean="0"/>
              <a:t>ar</a:t>
            </a:r>
            <a:r>
              <a:rPr lang="en-GB" sz="2400" dirty="0" smtClean="0"/>
              <a:t> </a:t>
            </a:r>
            <a:r>
              <a:rPr lang="en-GB" sz="2400" dirty="0" err="1" smtClean="0"/>
              <a:t>goll</a:t>
            </a:r>
            <a:r>
              <a:rPr lang="en-GB" sz="2400" dirty="0" smtClean="0"/>
              <a:t> o </a:t>
            </a:r>
            <a:r>
              <a:rPr lang="en-GB" sz="2400" dirty="0" err="1" smtClean="0"/>
              <a:t>gartref</a:t>
            </a:r>
            <a:r>
              <a:rPr lang="en-GB" sz="2400" dirty="0" smtClean="0"/>
              <a:t> y person</a:t>
            </a:r>
            <a:endParaRPr lang="en-GB" sz="2400" dirty="0"/>
          </a:p>
          <a:p>
            <a:r>
              <a:rPr lang="en-GB" sz="2400" dirty="0" smtClean="0"/>
              <a:t>Mae </a:t>
            </a:r>
            <a:r>
              <a:rPr lang="en-GB" sz="2400" dirty="0" err="1" smtClean="0"/>
              <a:t>amodau</a:t>
            </a:r>
            <a:r>
              <a:rPr lang="en-GB" sz="2400" dirty="0" smtClean="0"/>
              <a:t> </a:t>
            </a:r>
            <a:r>
              <a:rPr lang="en-GB" sz="2400" dirty="0" err="1" smtClean="0"/>
              <a:t>byw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isel</a:t>
            </a:r>
            <a:r>
              <a:rPr lang="en-GB" sz="2400" dirty="0" smtClean="0"/>
              <a:t> o </a:t>
            </a:r>
            <a:r>
              <a:rPr lang="en-GB" sz="2400" dirty="0" err="1" smtClean="0"/>
              <a:t>gymharu</a:t>
            </a:r>
            <a:r>
              <a:rPr lang="en-GB" sz="2400" dirty="0" smtClean="0"/>
              <a:t> </a:t>
            </a:r>
            <a:r>
              <a:rPr lang="en-GB" sz="2400" dirty="0" err="1" smtClean="0"/>
              <a:t>â’r</a:t>
            </a:r>
            <a:r>
              <a:rPr lang="en-GB" sz="2400" dirty="0" smtClean="0"/>
              <a:t> </a:t>
            </a:r>
            <a:r>
              <a:rPr lang="en-GB" sz="2400" dirty="0" err="1" smtClean="0"/>
              <a:t>arian</a:t>
            </a:r>
            <a:r>
              <a:rPr lang="en-GB" sz="2400" dirty="0" smtClean="0"/>
              <a:t> y </a:t>
            </a:r>
            <a:r>
              <a:rPr lang="en-GB" sz="2400" dirty="0" err="1" smtClean="0"/>
              <a:t>mae’r</a:t>
            </a:r>
            <a:r>
              <a:rPr lang="en-GB" sz="2400" dirty="0" smtClean="0"/>
              <a:t> person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ei</a:t>
            </a:r>
            <a:r>
              <a:rPr lang="en-GB" sz="2400" dirty="0" smtClean="0"/>
              <a:t> </a:t>
            </a:r>
            <a:r>
              <a:rPr lang="en-GB" sz="2400" dirty="0" err="1" smtClean="0"/>
              <a:t>dderbyn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91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079" y="336090"/>
            <a:ext cx="8911687" cy="8887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7</a:t>
            </a:r>
            <a:r>
              <a:rPr lang="en-GB" dirty="0"/>
              <a:t>. </a:t>
            </a:r>
            <a:r>
              <a:rPr lang="en-GB" dirty="0" smtClean="0"/>
              <a:t>CAMAU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9575" y="1224793"/>
            <a:ext cx="6031446" cy="3557414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Siaradwch</a:t>
            </a:r>
            <a:r>
              <a:rPr lang="en-GB" sz="2000" dirty="0" smtClean="0"/>
              <a:t> â </a:t>
            </a:r>
            <a:r>
              <a:rPr lang="en-GB" sz="2000" dirty="0" err="1" smtClean="0"/>
              <a:t>rhywun</a:t>
            </a:r>
            <a:r>
              <a:rPr lang="en-GB" sz="2000" dirty="0" smtClean="0"/>
              <a:t> </a:t>
            </a:r>
            <a:r>
              <a:rPr lang="en-GB" sz="2000" dirty="0" err="1" smtClean="0"/>
              <a:t>yn</a:t>
            </a:r>
            <a:r>
              <a:rPr lang="en-GB" sz="2000" dirty="0" smtClean="0"/>
              <a:t> </a:t>
            </a:r>
            <a:r>
              <a:rPr lang="en-GB" sz="2000" dirty="0" err="1" smtClean="0"/>
              <a:t>yr</a:t>
            </a:r>
            <a:r>
              <a:rPr lang="en-GB" sz="2000" dirty="0" smtClean="0"/>
              <a:t> </a:t>
            </a:r>
            <a:r>
              <a:rPr lang="en-GB" sz="2000" dirty="0" err="1" smtClean="0"/>
              <a:t>adran</a:t>
            </a:r>
            <a:r>
              <a:rPr lang="en-GB" sz="2000" dirty="0" smtClean="0"/>
              <a:t> </a:t>
            </a:r>
            <a:r>
              <a:rPr lang="en-GB" sz="2000" dirty="0" err="1" smtClean="0"/>
              <a:t>Gofal</a:t>
            </a:r>
            <a:r>
              <a:rPr lang="en-GB" sz="2000" dirty="0" smtClean="0"/>
              <a:t> </a:t>
            </a:r>
            <a:r>
              <a:rPr lang="en-GB" sz="2000" dirty="0" err="1" smtClean="0"/>
              <a:t>Cymdeithasol</a:t>
            </a:r>
            <a:r>
              <a:rPr lang="en-GB" sz="2000" dirty="0" smtClean="0"/>
              <a:t> am </a:t>
            </a:r>
            <a:r>
              <a:rPr lang="en-GB" sz="2000" dirty="0" err="1" smtClean="0"/>
              <a:t>eich</a:t>
            </a:r>
            <a:r>
              <a:rPr lang="en-GB" sz="2000" dirty="0" smtClean="0"/>
              <a:t> </a:t>
            </a:r>
            <a:r>
              <a:rPr lang="en-GB" sz="2000" dirty="0" err="1" smtClean="0"/>
              <a:t>pryderon</a:t>
            </a:r>
            <a:r>
              <a:rPr lang="en-GB" sz="2000" dirty="0" smtClean="0"/>
              <a:t> – </a:t>
            </a:r>
            <a:r>
              <a:rPr lang="en-GB" sz="2000" dirty="0" err="1" smtClean="0"/>
              <a:t>Gweler</a:t>
            </a:r>
            <a:r>
              <a:rPr lang="en-GB" sz="2000" dirty="0" smtClean="0"/>
              <a:t> </a:t>
            </a:r>
            <a:r>
              <a:rPr lang="en-GB" sz="2000" dirty="0" err="1" smtClean="0"/>
              <a:t>gwefan</a:t>
            </a:r>
            <a:r>
              <a:rPr lang="en-GB" sz="2000" dirty="0" smtClean="0"/>
              <a:t> NWSM am </a:t>
            </a:r>
            <a:r>
              <a:rPr lang="en-GB" sz="2000" dirty="0" err="1" smtClean="0"/>
              <a:t>fanylion</a:t>
            </a:r>
            <a:r>
              <a:rPr lang="en-GB" sz="2000" dirty="0" smtClean="0"/>
              <a:t> </a:t>
            </a:r>
            <a:r>
              <a:rPr lang="en-GB" sz="2000" dirty="0" err="1" smtClean="0"/>
              <a:t>cyswllt</a:t>
            </a:r>
            <a:endParaRPr lang="en-GB" sz="2000" dirty="0"/>
          </a:p>
          <a:p>
            <a:r>
              <a:rPr lang="en-GB" sz="2000" b="1" dirty="0" err="1" smtClean="0"/>
              <a:t>Os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ydych</a:t>
            </a:r>
            <a:r>
              <a:rPr lang="en-GB" sz="2000" b="1" dirty="0" smtClean="0"/>
              <a:t> chi </a:t>
            </a:r>
            <a:r>
              <a:rPr lang="en-GB" sz="2000" b="1" dirty="0" err="1" smtClean="0"/>
              <a:t>neu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blentyn</a:t>
            </a:r>
            <a:r>
              <a:rPr lang="en-GB" sz="2000" b="1" dirty="0" smtClean="0"/>
              <a:t> / </a:t>
            </a:r>
            <a:r>
              <a:rPr lang="en-GB" sz="2000" b="1" dirty="0" err="1" smtClean="0"/>
              <a:t>oedolyn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yr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ydych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yn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ei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adnabod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mewn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perygl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uniongyrchol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ffoniwch</a:t>
            </a:r>
            <a:r>
              <a:rPr lang="en-GB" sz="2000" b="1" dirty="0" smtClean="0"/>
              <a:t> 999 </a:t>
            </a:r>
            <a:r>
              <a:rPr lang="en-GB" sz="2000" b="1" dirty="0" err="1" smtClean="0"/>
              <a:t>neu</a:t>
            </a:r>
            <a:r>
              <a:rPr lang="en-GB" sz="2000" b="1" dirty="0" smtClean="0"/>
              <a:t> 101 </a:t>
            </a:r>
            <a:r>
              <a:rPr lang="en-GB" sz="2000" b="1" dirty="0" err="1" smtClean="0"/>
              <a:t>os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ydych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yn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credu</a:t>
            </a:r>
            <a:r>
              <a:rPr lang="en-GB" sz="2000" b="1" dirty="0" smtClean="0"/>
              <a:t> y </a:t>
            </a:r>
            <a:r>
              <a:rPr lang="en-GB" sz="2000" b="1" dirty="0" err="1" smtClean="0"/>
              <a:t>bu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trosedd</a:t>
            </a:r>
            <a:endParaRPr lang="en-GB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716" y="5056632"/>
            <a:ext cx="7559040" cy="18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209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Adolygiadau Arferion Oedolion Prif Themâu - Sesiwn Briffio 7 munud </vt:lpstr>
      <vt:lpstr>PRIF THEMÂU O’R AAO HYD YN HYN</vt:lpstr>
      <vt:lpstr>PRIF THEMÂU O’R AAO HYD YN HYN </vt:lpstr>
      <vt:lpstr>PRIF THEMÂU O’R AAO HYD YN HYN     </vt:lpstr>
      <vt:lpstr>PRIF THEMÂU O’R AAO HYD YN HYN</vt:lpstr>
      <vt:lpstr>BWRDD RHANBARTHOL DIOGELU OEDOLION        </vt:lpstr>
      <vt:lpstr>6. SUT I YMATEB  </vt:lpstr>
      <vt:lpstr>7. CAMAU  </vt:lpstr>
    </vt:vector>
  </TitlesOfParts>
  <Company>Denbighshire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Slade, Joanna</cp:lastModifiedBy>
  <cp:revision>31</cp:revision>
  <dcterms:created xsi:type="dcterms:W3CDTF">2017-10-11T14:35:31Z</dcterms:created>
  <dcterms:modified xsi:type="dcterms:W3CDTF">2018-11-12T15:28:46Z</dcterms:modified>
</cp:coreProperties>
</file>