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7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37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6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85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5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4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0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2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3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9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4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255386"/>
            <a:ext cx="9861038" cy="1990794"/>
          </a:xfrm>
        </p:spPr>
        <p:txBody>
          <a:bodyPr>
            <a:normAutofit fontScale="90000"/>
          </a:bodyPr>
          <a:lstStyle/>
          <a:p>
            <a:pPr algn="ctr"/>
            <a:r>
              <a:rPr lang="cy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Camfanteisio’n</a:t>
            </a:r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Rhywiol ar Blant</a:t>
            </a:r>
            <a:b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Brîff 7 munud</a:t>
            </a:r>
            <a:endParaRPr lang="cy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39" y="130557"/>
            <a:ext cx="6974205" cy="2371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</a:t>
            </a:r>
            <a:r>
              <a:rPr lang="cy-GB" sz="3200" dirty="0" smtClean="0"/>
              <a:t>BETH YW EF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6590147" cy="4894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2000" dirty="0" smtClean="0"/>
              <a:t>Mae </a:t>
            </a:r>
            <a:r>
              <a:rPr lang="cy-GB" sz="2000" dirty="0" err="1" smtClean="0"/>
              <a:t>Camfanteisio’n</a:t>
            </a:r>
            <a:r>
              <a:rPr lang="cy-GB" sz="2000" dirty="0" smtClean="0"/>
              <a:t> Rhywiol ar Blant (</a:t>
            </a:r>
            <a:r>
              <a:rPr lang="cy-GB" sz="2000" dirty="0" err="1" smtClean="0"/>
              <a:t>CRhB</a:t>
            </a:r>
            <a:r>
              <a:rPr lang="cy-GB" sz="2000" dirty="0" smtClean="0"/>
              <a:t>) yn ffurf o gam-drin plant yn rhywiol. Mae’n digwydd pan fo unigolyn neu grŵp yn manteisio ar anghydbwysedd pŵer i orfodi, defnyddio neu dwyllo person ifanc o dan 18 oed i gyflawni gweithgaredd rhywiol</a:t>
            </a:r>
          </a:p>
          <a:p>
            <a:pPr>
              <a:buAutoNum type="alphaLcParenBoth"/>
            </a:pPr>
            <a:r>
              <a:rPr lang="cy-GB" sz="2000" dirty="0" smtClean="0"/>
              <a:t>Yn gyfnewid am rywbeth y mae’r dioddefwr ei angen neu ei eisiau, a/neu</a:t>
            </a:r>
          </a:p>
          <a:p>
            <a:pPr>
              <a:buAutoNum type="alphaLcParenBoth"/>
            </a:pPr>
            <a:r>
              <a:rPr lang="cy-GB" sz="2000" dirty="0" smtClean="0"/>
              <a:t> y fantais ariannol neu’r statws uwch sydd gan y troseddwr neu’r hwylusydd. Gellir </a:t>
            </a:r>
            <a:r>
              <a:rPr lang="cy-GB" sz="2000" dirty="0" err="1" smtClean="0"/>
              <a:t>camfanteisio’n</a:t>
            </a:r>
            <a:r>
              <a:rPr lang="cy-GB" sz="2000" dirty="0" smtClean="0"/>
              <a:t> rhywiol ar ddioddefwyr hyd yn oed os yw’n ymddangos bod y gweithgaredd yn gydsyniol. Nid yw </a:t>
            </a:r>
            <a:r>
              <a:rPr lang="cy-GB" sz="2000" dirty="0" err="1" smtClean="0"/>
              <a:t>Camfanteisio’n</a:t>
            </a:r>
            <a:r>
              <a:rPr lang="cy-GB" sz="2000" dirty="0" smtClean="0"/>
              <a:t> Rhywiol ar Blant yn cynnwys cysylltiad corfforol bob amser; gall ddigwydd gan ddefnyddio technoleg </a:t>
            </a: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</a:t>
            </a:r>
            <a:r>
              <a:rPr lang="cy-GB" sz="3200" dirty="0" smtClean="0"/>
              <a:t>BETH YW EF?</a:t>
            </a:r>
            <a:br>
              <a:rPr lang="cy-GB" sz="3200" dirty="0" smtClean="0"/>
            </a:br>
            <a:endParaRPr lang="cy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34" y="1266738"/>
            <a:ext cx="6386604" cy="4471910"/>
          </a:xfrm>
        </p:spPr>
        <p:txBody>
          <a:bodyPr>
            <a:normAutofit fontScale="92500" lnSpcReduction="20000"/>
          </a:bodyPr>
          <a:lstStyle/>
          <a:p>
            <a:r>
              <a:rPr lang="cy-GB" sz="2200" dirty="0" smtClean="0"/>
              <a:t>Mae </a:t>
            </a:r>
            <a:r>
              <a:rPr lang="cy-GB" sz="2200" dirty="0" err="1" smtClean="0"/>
              <a:t>Camfanteisio’n</a:t>
            </a:r>
            <a:r>
              <a:rPr lang="cy-GB" sz="2200" dirty="0" smtClean="0"/>
              <a:t> Rhywiol ar Blant yn drosedd ofnadwy gyda chanlyniadau dinistriol a phellgyrhaeddol i’r dioddefwyr, eu teuluoedd, a’r gymdeithas. Nid yw’n gyfyngedig i ffiniau daearyddol, ethnig na chymdeithasol penodol. Mae’n hollbwysig cael diffiniad ar y cyd o </a:t>
            </a:r>
            <a:r>
              <a:rPr lang="cy-GB" sz="2200" dirty="0" err="1" smtClean="0"/>
              <a:t>Gamfanteisio’n</a:t>
            </a:r>
            <a:r>
              <a:rPr lang="cy-GB" sz="2200" dirty="0" smtClean="0"/>
              <a:t> Rhywiol ar Blant fel y gallwn nodi, monitro ac ymateb yn effeithiol yn </a:t>
            </a:r>
            <a:r>
              <a:rPr lang="cy-GB" sz="2200" dirty="0" err="1" smtClean="0"/>
              <a:t>amlasiantaethol</a:t>
            </a:r>
            <a:endParaRPr lang="cy-GB" sz="2200" dirty="0" smtClean="0"/>
          </a:p>
          <a:p>
            <a:r>
              <a:rPr lang="cy-GB" sz="2200" dirty="0" smtClean="0"/>
              <a:t>Mae effeithiau </a:t>
            </a:r>
            <a:r>
              <a:rPr lang="cy-GB" sz="2200" dirty="0" err="1" smtClean="0"/>
              <a:t>CRhB</a:t>
            </a:r>
            <a:r>
              <a:rPr lang="cy-GB" sz="2200" dirty="0" smtClean="0"/>
              <a:t> yn ymestyn yn eang, a </a:t>
            </a:r>
            <a:r>
              <a:rPr lang="cy-GB" sz="2200" dirty="0" err="1" smtClean="0"/>
              <a:t>gallant</a:t>
            </a:r>
            <a:r>
              <a:rPr lang="cy-GB" sz="2200" dirty="0" smtClean="0"/>
              <a:t> fod yn ddifrifol a phara am gyfnod hir. Mae hyn yn wir yn enwedig pan na fydd dioddefwyr yn cael cymorth priodol. Gellir arsylwi ar nifer o effeithiau iechyd ar ddioddefwyr gan gynnwys niwed corfforol, heintiau a drosglwyddir yn rhywiol a chanlyniadau </a:t>
            </a:r>
            <a:r>
              <a:rPr lang="cy-GB" sz="2200" dirty="0" err="1" smtClean="0"/>
              <a:t>gynaecolegol</a:t>
            </a:r>
            <a:r>
              <a:rPr lang="cy-GB" sz="2200" dirty="0" smtClean="0"/>
              <a:t> yn y tymor hirach i fenywod</a:t>
            </a:r>
          </a:p>
          <a:p>
            <a:pPr marL="0" indent="0">
              <a:buNone/>
            </a:pP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BETH YW EF?</a:t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8" y="1393534"/>
            <a:ext cx="6025225" cy="5301556"/>
          </a:xfrm>
        </p:spPr>
        <p:txBody>
          <a:bodyPr>
            <a:noAutofit/>
          </a:bodyPr>
          <a:lstStyle/>
          <a:p>
            <a:r>
              <a:rPr lang="cy-GB" sz="2000" dirty="0" smtClean="0"/>
              <a:t>Gall plant/pobl ifanc gael profiad o drawma emosiynol/ problemau iechyd meddwl megis iselder, hunan-niweidio, syniadau am hunanladdiad, anhwylder straen wedi trawma a phroblemau cyffuriau/alcohol. </a:t>
            </a:r>
          </a:p>
          <a:p>
            <a:r>
              <a:rPr lang="cy-GB" sz="2000" dirty="0" smtClean="0"/>
              <a:t>Mae </a:t>
            </a:r>
            <a:r>
              <a:rPr lang="cy-GB" sz="2000" dirty="0" err="1" smtClean="0"/>
              <a:t>CRhB</a:t>
            </a:r>
            <a:r>
              <a:rPr lang="cy-GB" sz="2000" dirty="0" smtClean="0"/>
              <a:t> hefyd yn effeithio ar ddioddefwyr yn y tymor hirach, mae’n gysylltiedig â chyfraddau uwch o droseddau ieuenctid, rhagolygon addysg gwael, bod yn weithiwr rhyw fel oedolyn, arwahanrwydd o’r teulu a’r ffrindiau, perthnasoedd negyddol yn y dyfodol a risg uwch o ffurfiau eraill o drais neu gam-drin.</a:t>
            </a:r>
          </a:p>
          <a:p>
            <a:r>
              <a:rPr lang="cy-GB" sz="2000" dirty="0" smtClean="0"/>
              <a:t>Gall </a:t>
            </a:r>
            <a:r>
              <a:rPr lang="cy-GB" sz="2000" dirty="0" err="1" smtClean="0"/>
              <a:t>CRhB</a:t>
            </a:r>
            <a:r>
              <a:rPr lang="cy-GB" sz="2000" dirty="0" smtClean="0"/>
              <a:t> hefyd achosi canlyniadau i gylchoedd ffrindiau, rhwydweithiau teuluol a’r gymuned ehangach. </a:t>
            </a: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 SUT I’W </a:t>
            </a:r>
            <a:r>
              <a:rPr lang="cy-GB" sz="3200" dirty="0" smtClean="0"/>
              <a:t>ADNABOD</a:t>
            </a:r>
            <a:endParaRPr lang="cy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6185337" cy="4932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cy-GB" sz="2000" dirty="0" smtClean="0"/>
              <a:t>Fel unrhyw ffurf arall o gam-drin rhywiol, gall </a:t>
            </a:r>
            <a:r>
              <a:rPr lang="cy-GB" sz="2000" dirty="0" err="1" smtClean="0"/>
              <a:t>CRhB</a:t>
            </a:r>
            <a:r>
              <a:rPr lang="cy-GB" sz="2000" dirty="0" smtClean="0"/>
              <a:t>: </a:t>
            </a:r>
          </a:p>
          <a:p>
            <a:r>
              <a:rPr lang="cy-GB" sz="2000" dirty="0" smtClean="0"/>
              <a:t>Effeithio ar unrhyw blentyn neu berson ifanc (gwrywaidd neu fenywaidd) o dan 18 oed, gan gynnwys plant 16/17 oed a all roi cydsyniad i gael rhyw yn gyfreithiol. Cam-drin yw ef- hyd yn oed os ymddengys yn gydsyniol</a:t>
            </a:r>
          </a:p>
          <a:p>
            <a:r>
              <a:rPr lang="cy-GB" sz="2000" dirty="0" smtClean="0"/>
              <a:t>Gall gynnwys dulliau gorfodi seiliedig ar rym a/neu ddylanwad a gall gyd-fynd â thrais neu fygythiad am drais neu beidio. </a:t>
            </a:r>
          </a:p>
          <a:p>
            <a:r>
              <a:rPr lang="cy-GB" sz="2000" dirty="0" smtClean="0"/>
              <a:t>Gall ddigwydd heb wybodaeth uniongyrchol y plentyn neu’r person ifanc (e.e. Drwy fideo/delweddau a grëir gan eraill a’u rhannu ar y cyfryngau cymdeithasol) </a:t>
            </a: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</a:t>
            </a:r>
            <a:r>
              <a:rPr lang="cy-GB" dirty="0" smtClean="0"/>
              <a:t>PRIF BROBLEMAU						</a:t>
            </a:r>
            <a:br>
              <a:rPr lang="cy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7"/>
            <a:ext cx="5501152" cy="4261703"/>
          </a:xfrm>
        </p:spPr>
        <p:txBody>
          <a:bodyPr>
            <a:normAutofit fontScale="55000" lnSpcReduction="20000"/>
          </a:bodyPr>
          <a:lstStyle/>
          <a:p>
            <a:r>
              <a:rPr lang="cy-GB" sz="3600" dirty="0" smtClean="0"/>
              <a:t>Gall y ffaith bod plant a phobl ifanc yn aml yn credu mai nhw sy’n gwneud y penderfyniad eu hatal nhw rhag ceisio cymorth. </a:t>
            </a:r>
          </a:p>
          <a:p>
            <a:r>
              <a:rPr lang="cy-GB" sz="3600" dirty="0" smtClean="0"/>
              <a:t>Mae’n hanfodol deall cyd-destun y ‘dewisiadau’ a wnaed gan y dioddefwyr  er mwyn i ni allu ymateb yn effeithiol i </a:t>
            </a:r>
            <a:r>
              <a:rPr lang="cy-GB" sz="3600" dirty="0" err="1" smtClean="0"/>
              <a:t>CRhB</a:t>
            </a:r>
            <a:r>
              <a:rPr lang="cy-GB" sz="3600" dirty="0" smtClean="0"/>
              <a:t>. </a:t>
            </a:r>
          </a:p>
          <a:p>
            <a:r>
              <a:rPr lang="cy-GB" sz="3600" dirty="0" smtClean="0"/>
              <a:t>Mae’r ymateb i </a:t>
            </a:r>
            <a:r>
              <a:rPr lang="cy-GB" sz="3600" dirty="0" err="1" smtClean="0"/>
              <a:t>CRhB</a:t>
            </a:r>
            <a:r>
              <a:rPr lang="cy-GB" sz="3600" dirty="0" smtClean="0"/>
              <a:t> angen newid yn y ffordd y canfyddir rhieni/gofalwyr a’u trin fel partneriaid yn y broses amddiffyn (yn hytrach na ffynhonnell berygl). </a:t>
            </a:r>
          </a:p>
          <a:p>
            <a:r>
              <a:rPr lang="cy-GB" sz="3600" dirty="0" smtClean="0"/>
              <a:t>Mae perthnasoedd diogel a chyson yn allweddol i hyrwyddo gwydnwch ymhlith plant a phobl ifanc.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cy-GB" dirty="0" smtClean="0"/>
              <a:t>SUT I YMATEB</a:t>
            </a:r>
            <a:br>
              <a:rPr lang="cy-GB" dirty="0" smtClean="0"/>
            </a:br>
            <a:r>
              <a:rPr lang="cy-GB" dirty="0" smtClean="0"/>
              <a:t/>
            </a:r>
            <a:br>
              <a:rPr lang="cy-GB" dirty="0" smtClean="0"/>
            </a:br>
            <a:endParaRPr lang="cy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2" y="1340020"/>
            <a:ext cx="5314858" cy="4587813"/>
          </a:xfrm>
        </p:spPr>
        <p:txBody>
          <a:bodyPr>
            <a:noAutofit/>
          </a:bodyPr>
          <a:lstStyle/>
          <a:p>
            <a:r>
              <a:rPr lang="en-GB" sz="2400" dirty="0" smtClean="0"/>
              <a:t> </a:t>
            </a:r>
            <a:r>
              <a:rPr lang="cy-GB" sz="2000" dirty="0"/>
              <a:t>Ydw </a:t>
            </a:r>
            <a:r>
              <a:rPr lang="cy-GB" sz="2000" dirty="0" smtClean="0"/>
              <a:t>i’n </a:t>
            </a:r>
            <a:r>
              <a:rPr lang="cy-GB" sz="2000" dirty="0"/>
              <a:t>ffyddiog yn fy ngallu i ddeall arwyddion a dangosyddion </a:t>
            </a:r>
            <a:r>
              <a:rPr lang="cy-GB" sz="2000" dirty="0" err="1"/>
              <a:t>CRhB</a:t>
            </a:r>
            <a:r>
              <a:rPr lang="cy-GB" sz="2000" dirty="0"/>
              <a:t>? </a:t>
            </a:r>
          </a:p>
          <a:p>
            <a:r>
              <a:rPr lang="cy-GB" sz="2000" dirty="0" smtClean="0"/>
              <a:t>Sut gallaf ddatblygu cysylltiad ymddiriedaeth â phlant a phobl ifanc y mae oedolion eisoes wedi </a:t>
            </a:r>
            <a:r>
              <a:rPr lang="cy-GB" sz="2000" dirty="0" err="1" smtClean="0"/>
              <a:t>camfanteisio</a:t>
            </a:r>
            <a:r>
              <a:rPr lang="cy-GB" sz="2000" dirty="0" smtClean="0"/>
              <a:t> arnynt? </a:t>
            </a:r>
          </a:p>
          <a:p>
            <a:r>
              <a:rPr lang="cy-GB" sz="2000" dirty="0" smtClean="0"/>
              <a:t>Sut gallaf greu cyfleoedd i ddatgelu gwybodaeth heb roi pwysau ar y dioddefwr i’w rhannu cyn iddo fod yn barod? </a:t>
            </a:r>
          </a:p>
          <a:p>
            <a:r>
              <a:rPr lang="cy-GB" sz="2000" dirty="0" smtClean="0"/>
              <a:t>Sut gall goruchwyliaeth fy helpu i ddatblygu fy ymarfer? 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079" y="336090"/>
            <a:ext cx="8911687" cy="888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cy-GB" dirty="0" smtClean="0"/>
              <a:t>CAMAU GWEITHREDU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575" y="1224793"/>
            <a:ext cx="6031446" cy="3557414"/>
          </a:xfrm>
        </p:spPr>
        <p:txBody>
          <a:bodyPr>
            <a:normAutofit/>
          </a:bodyPr>
          <a:lstStyle/>
          <a:p>
            <a:r>
              <a:rPr lang="cy-GB" sz="2000" smtClean="0"/>
              <a:t>Mae’r </a:t>
            </a:r>
            <a:r>
              <a:rPr lang="cy-GB" sz="2000" smtClean="0"/>
              <a:t>rheiny </a:t>
            </a:r>
            <a:r>
              <a:rPr lang="cy-GB" sz="2000" dirty="0" smtClean="0"/>
              <a:t>sydd wedi dioddef o </a:t>
            </a:r>
            <a:r>
              <a:rPr lang="cy-GB" sz="2000" dirty="0" err="1" smtClean="0"/>
              <a:t>CRhB</a:t>
            </a:r>
            <a:r>
              <a:rPr lang="cy-GB" sz="2000" dirty="0" smtClean="0"/>
              <a:t> yn dweud bod angen i arbenigwyr roi blaenoriaeth iddynt, i ymddwyn yn ofalgar, ymatebol a dibynadwy, a pharhau i’w cefnogi hyd yn oed pan allai hyn fod yn anodd. </a:t>
            </a:r>
          </a:p>
          <a:p>
            <a:r>
              <a:rPr lang="cy-GB" sz="2000" dirty="0" smtClean="0"/>
              <a:t>Siarad ag Arweinydd Diogelu eich asiantaeth</a:t>
            </a:r>
          </a:p>
          <a:p>
            <a:r>
              <a:rPr lang="cy-GB" sz="2000" dirty="0" smtClean="0"/>
              <a:t>Cyfeiriwch at Weithdrefnau a Chanllawiau Cenedlaethol </a:t>
            </a:r>
            <a:r>
              <a:rPr lang="cy-GB" sz="2000" dirty="0"/>
              <a:t>Amddiffyn </a:t>
            </a:r>
            <a:r>
              <a:rPr lang="cy-GB" sz="2000" dirty="0" smtClean="0"/>
              <a:t>Plant Cymru gyfan ynghylch </a:t>
            </a:r>
            <a:r>
              <a:rPr lang="cy-GB" sz="2000" dirty="0" err="1" smtClean="0"/>
              <a:t>Camfanteisio’n</a:t>
            </a:r>
            <a:r>
              <a:rPr lang="cy-GB" sz="2000" dirty="0" smtClean="0"/>
              <a:t> Rhywiol ar Blant. </a:t>
            </a:r>
            <a:endParaRPr lang="cy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683</Words>
  <Application>Microsoft Office PowerPoint</Application>
  <PresentationFormat>Sgrin Lydan</PresentationFormat>
  <Paragraphs>31</Paragraphs>
  <Slides>8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Camfanteisio’n Rhywiol ar Blant - Brîff 7 munud</vt:lpstr>
      <vt:lpstr>1. BETH YW EF?</vt:lpstr>
      <vt:lpstr>2. BETH YW EF? </vt:lpstr>
      <vt:lpstr>3. BETH YW EF?      </vt:lpstr>
      <vt:lpstr>4. SUT I’W ADNABOD</vt:lpstr>
      <vt:lpstr>5. PRIF BROBLEMAU        </vt:lpstr>
      <vt:lpstr>6. SUT I YMATEB  </vt:lpstr>
      <vt:lpstr>7. CAMAU GWEITHREDU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Sakalistira-Bakratseva, Anna Aleko</cp:lastModifiedBy>
  <cp:revision>37</cp:revision>
  <dcterms:created xsi:type="dcterms:W3CDTF">2017-10-11T14:35:31Z</dcterms:created>
  <dcterms:modified xsi:type="dcterms:W3CDTF">2018-11-12T17:05:17Z</dcterms:modified>
</cp:coreProperties>
</file>